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7" r:id="rId4"/>
    <p:sldId id="279" r:id="rId5"/>
    <p:sldId id="287" r:id="rId6"/>
    <p:sldId id="311" r:id="rId7"/>
    <p:sldId id="312" r:id="rId8"/>
    <p:sldId id="313" r:id="rId9"/>
    <p:sldId id="289" r:id="rId10"/>
    <p:sldId id="290" r:id="rId11"/>
    <p:sldId id="259" r:id="rId12"/>
    <p:sldId id="268" r:id="rId13"/>
    <p:sldId id="283" r:id="rId14"/>
    <p:sldId id="300" r:id="rId15"/>
    <p:sldId id="302" r:id="rId16"/>
    <p:sldId id="301" r:id="rId17"/>
    <p:sldId id="304" r:id="rId18"/>
    <p:sldId id="306" r:id="rId19"/>
    <p:sldId id="308" r:id="rId20"/>
    <p:sldId id="309" r:id="rId21"/>
    <p:sldId id="307" r:id="rId22"/>
    <p:sldId id="291" r:id="rId23"/>
    <p:sldId id="282" r:id="rId24"/>
    <p:sldId id="293" r:id="rId25"/>
    <p:sldId id="294" r:id="rId26"/>
    <p:sldId id="292" r:id="rId27"/>
    <p:sldId id="310" r:id="rId28"/>
    <p:sldId id="299" r:id="rId29"/>
    <p:sldId id="284" r:id="rId30"/>
    <p:sldId id="286" r:id="rId31"/>
    <p:sldId id="297" r:id="rId32"/>
    <p:sldId id="298" r:id="rId33"/>
    <p:sldId id="295" r:id="rId34"/>
    <p:sldId id="303" r:id="rId35"/>
    <p:sldId id="288" r:id="rId36"/>
    <p:sldId id="278" r:id="rId37"/>
    <p:sldId id="280" r:id="rId38"/>
    <p:sldId id="281" r:id="rId39"/>
    <p:sldId id="29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35" autoAdjust="0"/>
  </p:normalViewPr>
  <p:slideViewPr>
    <p:cSldViewPr snapToGrid="0" snapToObjects="1">
      <p:cViewPr varScale="1">
        <p:scale>
          <a:sx n="95" d="100"/>
          <a:sy n="95" d="100"/>
        </p:scale>
        <p:origin x="-11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C81B0-C248-894F-972A-EF9F8033D23C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EE856-6D1D-474A-A87F-9562A53E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7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3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decline is from </a:t>
            </a:r>
            <a:r>
              <a:rPr lang="en-US" dirty="0" err="1" smtClean="0"/>
              <a:t>solexa</a:t>
            </a:r>
            <a:r>
              <a:rPr lang="en-US" dirty="0" smtClean="0"/>
              <a:t> </a:t>
            </a:r>
            <a:r>
              <a:rPr lang="en-US" dirty="0" err="1" smtClean="0"/>
              <a:t>techology</a:t>
            </a:r>
            <a:r>
              <a:rPr lang="en-US" dirty="0" smtClean="0"/>
              <a:t>, it is not originally from </a:t>
            </a:r>
            <a:r>
              <a:rPr lang="en-US" dirty="0" err="1" smtClean="0"/>
              <a:t>Illumina</a:t>
            </a:r>
            <a:r>
              <a:rPr lang="en-US" dirty="0" smtClean="0"/>
              <a:t>, but bought by </a:t>
            </a:r>
            <a:r>
              <a:rPr lang="en-US" dirty="0" err="1" smtClean="0"/>
              <a:t>Illumina</a:t>
            </a:r>
            <a:r>
              <a:rPr lang="mr-IN" dirty="0" smtClean="0"/>
              <a:t>… Still not sure</a:t>
            </a:r>
            <a:r>
              <a:rPr lang="mr-IN" baseline="0" dirty="0" smtClean="0"/>
              <a:t> why Illumina can buy Solexa, but when Roche tries to buy Illumina, they failed. </a:t>
            </a:r>
            <a:r>
              <a:rPr lang="en-US" baseline="0" dirty="0" smtClean="0"/>
              <a:t>M</a:t>
            </a:r>
            <a:r>
              <a:rPr lang="mr-IN" baseline="0" dirty="0" smtClean="0"/>
              <a:t>aybe it is the timing issue. </a:t>
            </a:r>
            <a:r>
              <a:rPr lang="en-US" baseline="0" dirty="0" smtClean="0"/>
              <a:t>O</a:t>
            </a:r>
            <a:r>
              <a:rPr lang="mr-IN" baseline="0" dirty="0" smtClean="0"/>
              <a:t>r company is run.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96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Solexa</a:t>
            </a:r>
            <a:r>
              <a:rPr lang="zh-CN" altLang="en-US" dirty="0" smtClean="0"/>
              <a:t> </a:t>
            </a:r>
            <a:r>
              <a:rPr lang="en-US" altLang="zh-CN" dirty="0" smtClean="0"/>
              <a:t>(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50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mistake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mistake?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1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do we need a global alignment algorithm and when do we need a local alignment algorithm?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4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things:</a:t>
            </a:r>
            <a:r>
              <a:rPr lang="zh-CN" altLang="en-US" dirty="0" smtClean="0"/>
              <a:t> </a:t>
            </a: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</a:t>
            </a:r>
            <a:r>
              <a:rPr lang="zh-CN" altLang="en-US" dirty="0" smtClean="0"/>
              <a:t>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store.</a:t>
            </a:r>
          </a:p>
          <a:p>
            <a:r>
              <a:rPr lang="en-US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well. Understand</a:t>
            </a:r>
            <a:r>
              <a:rPr lang="en-US" altLang="zh-CN" baseline="0" dirty="0" smtClean="0"/>
              <a:t> how parameters will change the complexity of the problem..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9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2800" dirty="0" smtClean="0"/>
              <a:t>4 bits (coding) can we have just 2 bits (A-T or C-G?) and why?</a:t>
            </a:r>
          </a:p>
          <a:p>
            <a:pPr marL="228600" indent="-228600">
              <a:buAutoNum type="arabicPeriod"/>
            </a:pPr>
            <a:r>
              <a:rPr lang="en-US" altLang="zh-CN" sz="2800" dirty="0" smtClean="0"/>
              <a:t>Too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unstable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stable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(potential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problem)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?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G-</a:t>
            </a:r>
            <a:r>
              <a:rPr lang="en-US" altLang="zh-CN" sz="2800" dirty="0" err="1" smtClean="0"/>
              <a:t>quadruplex</a:t>
            </a:r>
            <a:endParaRPr lang="en-US" altLang="zh-CN" sz="2800" dirty="0" smtClean="0"/>
          </a:p>
          <a:p>
            <a:pPr marL="228600" indent="-228600">
              <a:buAutoNum type="arabicPeriod"/>
            </a:pP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DNA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similar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1,2,3,4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but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keep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mind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physical/chemical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properties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</a:p>
          <a:p>
            <a:pPr marL="228600" indent="-228600">
              <a:buAutoNum type="arabicPeriod"/>
            </a:pPr>
            <a:r>
              <a:rPr lang="en-US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guy</a:t>
            </a:r>
            <a:r>
              <a:rPr lang="zh-CN" altLang="en-US" dirty="0" smtClean="0"/>
              <a:t> </a:t>
            </a:r>
            <a:r>
              <a:rPr lang="en-US" altLang="zh-CN" dirty="0" smtClean="0"/>
              <a:t>do?</a:t>
            </a:r>
          </a:p>
          <a:p>
            <a:pPr marL="228600" indent="-228600">
              <a:buAutoNum type="arabicPeriod"/>
            </a:pPr>
            <a:r>
              <a:rPr lang="en-US" altLang="zh-CN" dirty="0" err="1" smtClean="0"/>
              <a:t>Techonology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9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x-none" altLang="zh-CN" dirty="0" smtClean="0"/>
              <a:t>BED format</a:t>
            </a:r>
            <a:r>
              <a:rPr lang="x-none" altLang="zh-CN" baseline="0" dirty="0" smtClean="0"/>
              <a:t> (feature)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Minor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things,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cause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Minor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things,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cause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 recommend you also setup a database in your folde</a:t>
            </a:r>
            <a:r>
              <a:rPr lang="en-US" altLang="zh-CN" baseline="0" dirty="0" smtClean="0"/>
              <a:t>r that shared with other people 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The</a:t>
            </a:r>
            <a:r>
              <a:rPr lang="en-US" baseline="0" dirty="0" smtClean="0"/>
              <a:t> most successful stories came from genome sequencing of the </a:t>
            </a:r>
            <a:r>
              <a:rPr lang="en-US" baseline="0" dirty="0" err="1" smtClean="0"/>
              <a:t>Mendelian</a:t>
            </a:r>
            <a:r>
              <a:rPr lang="en-US" baseline="0" dirty="0" smtClean="0"/>
              <a:t> disease and especially rare genetic disease (most single genes)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8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system is complex, you need genome sequencing</a:t>
            </a:r>
            <a:r>
              <a:rPr lang="en-US" baseline="0" dirty="0" smtClean="0"/>
              <a:t>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2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6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4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5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0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5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7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9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0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4A4BC-9969-B34F-B8D6-ED3D07F43D2B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0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Bioinformatics</a:t>
            </a:r>
            <a:r>
              <a:rPr lang="zh-CN" altLang="en-US" dirty="0" smtClean="0"/>
              <a:t> </a:t>
            </a:r>
            <a:r>
              <a:rPr lang="zh-CN" altLang="zh-CN" dirty="0" smtClean="0"/>
              <a:t>（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生物信息学</a:t>
            </a:r>
            <a:r>
              <a:rPr lang="zh-CN" altLang="en-US" dirty="0" smtClean="0"/>
              <a:t>）</a:t>
            </a:r>
            <a:br>
              <a:rPr lang="zh-CN" altLang="en-US" dirty="0" smtClean="0"/>
            </a:br>
            <a:r>
              <a:rPr lang="en-US" altLang="zh-CN" dirty="0" smtClean="0"/>
              <a:t>BME1063.01</a:t>
            </a:r>
            <a:br>
              <a:rPr lang="en-US" altLang="zh-CN" dirty="0" smtClean="0"/>
            </a:br>
            <a:r>
              <a:rPr lang="en-US" altLang="zh-CN" dirty="0" smtClean="0"/>
              <a:t>Lecture2 Class1 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08206"/>
            <a:ext cx="6400800" cy="1530593"/>
          </a:xfrm>
        </p:spPr>
        <p:txBody>
          <a:bodyPr/>
          <a:lstStyle/>
          <a:p>
            <a:r>
              <a:rPr lang="zh-CN" altLang="en-US" dirty="0" smtClean="0"/>
              <a:t>张力烨</a:t>
            </a:r>
          </a:p>
        </p:txBody>
      </p:sp>
    </p:spTree>
    <p:extLst>
      <p:ext uri="{BB962C8B-B14F-4D97-AF65-F5344CB8AC3E}">
        <p14:creationId xmlns:p14="http://schemas.microsoft.com/office/powerpoint/2010/main" val="339210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89439" y="16194"/>
            <a:ext cx="9233439" cy="724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How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genome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sequencing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can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help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understand cancer biology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3397701" y="6604816"/>
            <a:ext cx="22561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Burrell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et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al.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Nature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501,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338-345,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2013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nature12625-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35"/>
            <a:ext cx="9144000" cy="39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6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5"/>
            <a:ext cx="8229600" cy="523206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Limitation of Sanger sequencing: the cost</a:t>
            </a:r>
            <a:endParaRPr lang="en-US" sz="3200" b="1" dirty="0"/>
          </a:p>
        </p:txBody>
      </p:sp>
      <p:pic>
        <p:nvPicPr>
          <p:cNvPr id="4" name="Picture 3" descr="Genome_sequencing_costs,_May_20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99" y="732796"/>
            <a:ext cx="7858923" cy="5894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24724" y="6611779"/>
            <a:ext cx="18192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Genome</a:t>
            </a:r>
            <a:r>
              <a:rPr lang="en-US" altLang="zh-CN" sz="1000" dirty="0" err="1" smtClean="0">
                <a:latin typeface="Times New Roman"/>
                <a:cs typeface="Times New Roman"/>
              </a:rPr>
              <a:t>.gov</a:t>
            </a:r>
            <a:r>
              <a:rPr lang="en-US" altLang="zh-CN" sz="1000" dirty="0" smtClean="0">
                <a:latin typeface="Times New Roman"/>
                <a:cs typeface="Times New Roman"/>
              </a:rPr>
              <a:t>/</a:t>
            </a:r>
            <a:r>
              <a:rPr lang="en-US" altLang="zh-CN" sz="1000" dirty="0" err="1" smtClean="0">
                <a:latin typeface="Times New Roman"/>
                <a:cs typeface="Times New Roman"/>
              </a:rPr>
              <a:t>sequencingcosts</a:t>
            </a:r>
            <a:endParaRPr lang="en-US"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01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6908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Times New Roman"/>
                <a:cs typeface="Times New Roman"/>
              </a:rPr>
              <a:t>Illumina</a:t>
            </a:r>
            <a:r>
              <a:rPr lang="en-US" sz="3200" dirty="0" smtClean="0">
                <a:latin typeface="Times New Roman"/>
                <a:cs typeface="Times New Roman"/>
              </a:rPr>
              <a:t> sequencing technology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5724" y="6605828"/>
            <a:ext cx="44182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Chapter</a:t>
            </a:r>
            <a:r>
              <a:rPr lang="en-US" altLang="zh-CN" sz="1000" dirty="0" smtClean="0">
                <a:latin typeface="Times New Roman"/>
                <a:cs typeface="Times New Roman"/>
              </a:rPr>
              <a:t>2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sz="1000" dirty="0" smtClean="0">
                <a:latin typeface="Times New Roman"/>
                <a:cs typeface="Times New Roman"/>
              </a:rPr>
              <a:t>Next Generation Sequencing in Aquatic Models</a:t>
            </a:r>
            <a:r>
              <a:rPr lang="en-US" altLang="zh-CN" sz="1000" dirty="0" smtClean="0">
                <a:latin typeface="Times New Roman"/>
                <a:cs typeface="Times New Roman"/>
              </a:rPr>
              <a:t>,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mr-IN" altLang="zh-CN" sz="1000" dirty="0" smtClean="0">
                <a:latin typeface="Times New Roman"/>
                <a:cs typeface="Times New Roman"/>
              </a:rPr>
              <a:t>DOI: 10.5772/61657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4" name="Picture 3" descr="Illum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1" y="612227"/>
            <a:ext cx="7847137" cy="60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Common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sequencing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output</a:t>
            </a:r>
            <a:r>
              <a:rPr lang="x-none" sz="3200" dirty="0" smtClean="0">
                <a:latin typeface="Times New Roman"/>
                <a:cs typeface="Times New Roman"/>
              </a:rPr>
              <a:t> format</a:t>
            </a:r>
            <a:r>
              <a:rPr lang="en-US" altLang="zh-CN" sz="3200" dirty="0" smtClean="0">
                <a:latin typeface="Times New Roman"/>
                <a:cs typeface="Times New Roman"/>
              </a:rPr>
              <a:t>: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err="1" smtClean="0">
                <a:latin typeface="Times New Roman"/>
                <a:cs typeface="Times New Roman"/>
              </a:rPr>
              <a:t>fastq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" y="1868529"/>
            <a:ext cx="9143999" cy="1548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@SEQ_ID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GATTTGGGGTTCAAAGCAGTATCGATCAAATAGTAAATCCATTTGTTCAACTCACAGTT</a:t>
            </a:r>
            <a:endParaRPr lang="en-US" sz="18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+</a:t>
            </a:r>
          </a:p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!''*((((***+))%%%++)(%%%%).1***-+*''))**55CCF&gt;&gt;&gt;&gt;&gt;&gt;</a:t>
            </a:r>
            <a:r>
              <a:rPr lang="en-US" sz="1800" dirty="0" smtClean="0">
                <a:latin typeface="Times New Roman"/>
                <a:cs typeface="Times New Roman"/>
              </a:rPr>
              <a:t>CCCCCCC6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038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8"/>
            <a:ext cx="8229600" cy="7263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Q</a:t>
            </a:r>
            <a:r>
              <a:rPr lang="x-none" sz="3200" dirty="0" smtClean="0">
                <a:latin typeface="Times New Roman"/>
                <a:cs typeface="Times New Roman"/>
              </a:rPr>
              <a:t>uality score encoding (ASCII code-33)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7431" y="808824"/>
            <a:ext cx="7907096" cy="48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!</a:t>
            </a:r>
            <a:r>
              <a:rPr lang="en-US" sz="1800" dirty="0">
                <a:latin typeface="Times New Roman"/>
                <a:cs typeface="Times New Roman"/>
              </a:rPr>
              <a:t>''*((((***+))%%%++)(%%%%).1***-+*''))**55CCF&gt;&gt;&gt;&gt;&gt;&gt;</a:t>
            </a:r>
            <a:r>
              <a:rPr lang="en-US" sz="1800" dirty="0" smtClean="0">
                <a:latin typeface="Times New Roman"/>
                <a:cs typeface="Times New Roman"/>
              </a:rPr>
              <a:t>CCCCCCC6</a:t>
            </a: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3 at 4.5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12" y="1237997"/>
            <a:ext cx="6649408" cy="5390386"/>
          </a:xfrm>
          <a:prstGeom prst="rect">
            <a:avLst/>
          </a:prstGeom>
        </p:spPr>
      </p:pic>
      <p:pic>
        <p:nvPicPr>
          <p:cNvPr id="3" name="Picture 2" descr="Screen Shot 2017-09-25 at 6.4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4611"/>
            <a:ext cx="6157934" cy="35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2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6908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Read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length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latin typeface="Times New Roman"/>
                <a:cs typeface="Times New Roman"/>
              </a:rPr>
              <a:t>Limitation of </a:t>
            </a:r>
            <a:r>
              <a:rPr lang="en-US" sz="3200" dirty="0" err="1" smtClean="0">
                <a:latin typeface="Times New Roman"/>
                <a:cs typeface="Times New Roman"/>
              </a:rPr>
              <a:t>Illumina</a:t>
            </a:r>
            <a:r>
              <a:rPr lang="en-US" sz="3200" dirty="0" smtClean="0">
                <a:latin typeface="Times New Roman"/>
                <a:cs typeface="Times New Roman"/>
              </a:rPr>
              <a:t> technology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5724" y="6605828"/>
            <a:ext cx="44182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Chapter</a:t>
            </a:r>
            <a:r>
              <a:rPr lang="en-US" altLang="zh-CN" sz="1000" dirty="0" smtClean="0">
                <a:latin typeface="Times New Roman"/>
                <a:cs typeface="Times New Roman"/>
              </a:rPr>
              <a:t>2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sz="1000" dirty="0" smtClean="0">
                <a:latin typeface="Times New Roman"/>
                <a:cs typeface="Times New Roman"/>
              </a:rPr>
              <a:t>Next Generation Sequencing in Aquatic Models</a:t>
            </a:r>
            <a:r>
              <a:rPr lang="en-US" altLang="zh-CN" sz="1000" dirty="0" smtClean="0">
                <a:latin typeface="Times New Roman"/>
                <a:cs typeface="Times New Roman"/>
              </a:rPr>
              <a:t>,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mr-IN" altLang="zh-CN" sz="1000" dirty="0" smtClean="0">
                <a:latin typeface="Times New Roman"/>
                <a:cs typeface="Times New Roman"/>
              </a:rPr>
              <a:t>DOI: 10.5772/61657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4" name="Picture 3" descr="Illumin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7"/>
          <a:stretch/>
        </p:blipFill>
        <p:spPr>
          <a:xfrm>
            <a:off x="659907" y="702936"/>
            <a:ext cx="7847137" cy="417456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254" y="5117516"/>
            <a:ext cx="8377881" cy="1239020"/>
          </a:xfrm>
        </p:spPr>
        <p:txBody>
          <a:bodyPr>
            <a:normAutofit/>
          </a:bodyPr>
          <a:lstStyle/>
          <a:p>
            <a:r>
              <a:rPr lang="x-none" dirty="0" smtClean="0">
                <a:latin typeface="Times New Roman"/>
                <a:cs typeface="Times New Roman"/>
              </a:rPr>
              <a:t>phasing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62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6908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Times New Roman"/>
                <a:cs typeface="Times New Roman"/>
              </a:rPr>
              <a:t>PacBio</a:t>
            </a:r>
            <a:r>
              <a:rPr lang="en-US" sz="3200" dirty="0" smtClean="0">
                <a:latin typeface="Times New Roman"/>
                <a:cs typeface="Times New Roman"/>
              </a:rPr>
              <a:t> sequencing technology: single molecular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9.33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058"/>
            <a:ext cx="9144000" cy="50114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95724" y="6605828"/>
            <a:ext cx="31482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000" dirty="0" smtClean="0">
                <a:latin typeface="Times New Roman"/>
                <a:cs typeface="Times New Roman"/>
              </a:rPr>
              <a:t>Rhoads et al. Genomics Proteomics Bioinformatics 2015</a:t>
            </a:r>
            <a:endParaRPr lang="en-US"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33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>
                <a:latin typeface="Times New Roman"/>
                <a:cs typeface="Times New Roman"/>
              </a:rPr>
              <a:t>PacBio</a:t>
            </a:r>
            <a:r>
              <a:rPr lang="en-US" sz="3200" dirty="0" smtClean="0">
                <a:latin typeface="Times New Roman"/>
                <a:cs typeface="Times New Roman"/>
              </a:rPr>
              <a:t> circular DNA template to allow multiple rounds of sequencing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5724" y="6605828"/>
            <a:ext cx="31482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000" dirty="0" smtClean="0">
                <a:latin typeface="Times New Roman"/>
                <a:cs typeface="Times New Roman"/>
              </a:rPr>
              <a:t>Rhoads et al. Genomics Proteomics Bioinformatics 2015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7-09-24 at 9.35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70"/>
            <a:ext cx="9144000" cy="471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Times New Roman"/>
                <a:cs typeface="Times New Roman"/>
              </a:rPr>
              <a:t>PacBio</a:t>
            </a:r>
            <a:r>
              <a:rPr lang="en-US" sz="3200" dirty="0" smtClean="0">
                <a:latin typeface="Times New Roman"/>
                <a:cs typeface="Times New Roman"/>
              </a:rPr>
              <a:t> offers much longer read length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5724" y="6605828"/>
            <a:ext cx="31482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000" dirty="0" smtClean="0">
                <a:latin typeface="Times New Roman"/>
                <a:cs typeface="Times New Roman"/>
              </a:rPr>
              <a:t>Rhoads et al. Genomics Proteomics Bioinformatics 2015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9.48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248"/>
            <a:ext cx="9144000" cy="57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Times New Roman"/>
                <a:cs typeface="Times New Roman"/>
              </a:rPr>
              <a:t>PacBio</a:t>
            </a:r>
            <a:r>
              <a:rPr lang="en-US" sz="3200" dirty="0" smtClean="0">
                <a:latin typeface="Times New Roman"/>
                <a:cs typeface="Times New Roman"/>
              </a:rPr>
              <a:t> detect modifications on native DNA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5724" y="6605828"/>
            <a:ext cx="31482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000" dirty="0" smtClean="0">
                <a:latin typeface="Times New Roman"/>
                <a:cs typeface="Times New Roman"/>
              </a:rPr>
              <a:t>Rhoads et al. Genomics Proteomics Bioinformatics 2015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5" name="Picture 4" descr="basemod_benefits_l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r="1126"/>
          <a:stretch/>
        </p:blipFill>
        <p:spPr>
          <a:xfrm>
            <a:off x="22677" y="909336"/>
            <a:ext cx="9114826" cy="51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5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week2.class1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1</a:t>
            </a:r>
            <a:r>
              <a:rPr lang="zh-CN" altLang="en-US" dirty="0" smtClean="0">
                <a:latin typeface="Times New Roman"/>
                <a:cs typeface="Times New Roman"/>
              </a:rPr>
              <a:t>. </a:t>
            </a:r>
            <a:r>
              <a:rPr lang="en-US" altLang="zh-CN" dirty="0" smtClean="0">
                <a:latin typeface="Times New Roman"/>
                <a:cs typeface="Times New Roman"/>
              </a:rPr>
              <a:t>Introduction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about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the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x-none" altLang="zh-CN" dirty="0" smtClean="0">
                <a:latin typeface="Times New Roman"/>
                <a:cs typeface="Times New Roman"/>
              </a:rPr>
              <a:t>DNA </a:t>
            </a:r>
            <a:r>
              <a:rPr lang="en-US" altLang="zh-CN" dirty="0" smtClean="0">
                <a:latin typeface="Times New Roman"/>
                <a:cs typeface="Times New Roman"/>
              </a:rPr>
              <a:t>sequencing method</a:t>
            </a:r>
            <a:r>
              <a:rPr lang="x-none" altLang="zh-CN" dirty="0" smtClean="0">
                <a:latin typeface="Times New Roman"/>
                <a:cs typeface="Times New Roman"/>
              </a:rPr>
              <a:t> </a:t>
            </a:r>
            <a:endParaRPr lang="en-US" altLang="zh-CN" dirty="0" smtClean="0">
              <a:latin typeface="Times New Roman"/>
              <a:cs typeface="Times New Roman"/>
            </a:endParaRPr>
          </a:p>
          <a:p>
            <a:r>
              <a:rPr lang="zh-CN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2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about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x-none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the alignment algorithm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903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Times New Roman"/>
                <a:cs typeface="Times New Roman"/>
              </a:rPr>
              <a:t>Nanopore</a:t>
            </a:r>
            <a:r>
              <a:rPr lang="en-US" sz="3200" dirty="0" smtClean="0">
                <a:latin typeface="Times New Roman"/>
                <a:cs typeface="Times New Roman"/>
              </a:rPr>
              <a:t> technology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75607" y="6611779"/>
            <a:ext cx="21683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000" dirty="0" smtClean="0">
                <a:latin typeface="Times New Roman"/>
                <a:cs typeface="Times New Roman"/>
              </a:rPr>
              <a:t>Wang et al. Frontiers in Genetics 2015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fgene-05-00449-g0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3" b="50560"/>
          <a:stretch/>
        </p:blipFill>
        <p:spPr>
          <a:xfrm>
            <a:off x="2925476" y="3973086"/>
            <a:ext cx="6145766" cy="26386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6611779"/>
            <a:ext cx="32202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https://</a:t>
            </a:r>
            <a:r>
              <a:rPr lang="en-US" sz="1000" dirty="0" err="1">
                <a:latin typeface="Times New Roman"/>
                <a:cs typeface="Times New Roman"/>
              </a:rPr>
              <a:t>nanopore.physics.harvard.edu</a:t>
            </a:r>
            <a:r>
              <a:rPr lang="en-US" sz="1000" dirty="0">
                <a:latin typeface="Times New Roman"/>
                <a:cs typeface="Times New Roman"/>
              </a:rPr>
              <a:t>/</a:t>
            </a:r>
            <a:r>
              <a:rPr lang="en-US" sz="1000" dirty="0" err="1">
                <a:latin typeface="Times New Roman"/>
                <a:cs typeface="Times New Roman"/>
              </a:rPr>
              <a:t>nanopore</a:t>
            </a:r>
            <a:r>
              <a:rPr lang="en-US" sz="1000" dirty="0">
                <a:latin typeface="Times New Roman"/>
                <a:cs typeface="Times New Roman"/>
              </a:rPr>
              <a:t>-sequencing</a:t>
            </a:r>
          </a:p>
        </p:txBody>
      </p:sp>
      <p:pic>
        <p:nvPicPr>
          <p:cNvPr id="7" name="Picture 6" descr="nanoporeproberecord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17" y="822112"/>
            <a:ext cx="5069125" cy="3318448"/>
          </a:xfrm>
          <a:prstGeom prst="rect">
            <a:avLst/>
          </a:prstGeom>
        </p:spPr>
      </p:pic>
      <p:pic>
        <p:nvPicPr>
          <p:cNvPr id="8" name="Picture 7" descr="MinION close up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42" b="14176"/>
          <a:stretch/>
        </p:blipFill>
        <p:spPr>
          <a:xfrm>
            <a:off x="181424" y="1416906"/>
            <a:ext cx="3424393" cy="25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5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Comparison of multiple sequencing platforms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5724" y="6605828"/>
            <a:ext cx="31482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000" dirty="0" smtClean="0">
                <a:latin typeface="Times New Roman"/>
                <a:cs typeface="Times New Roman"/>
              </a:rPr>
              <a:t>Rhoads et al. Genomics Proteomics Bioinformatics 2015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7-09-24 at 9.50.1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7"/>
          <a:stretch/>
        </p:blipFill>
        <p:spPr>
          <a:xfrm>
            <a:off x="87872" y="2213294"/>
            <a:ext cx="8993545" cy="27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week2.class1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1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.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about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the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x-none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DNA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sequencing method</a:t>
            </a:r>
            <a:r>
              <a:rPr lang="x-none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  <a:p>
            <a:r>
              <a:rPr lang="zh-CN" altLang="zh-CN" dirty="0" smtClean="0">
                <a:latin typeface="Times New Roman"/>
                <a:cs typeface="Times New Roman"/>
              </a:rPr>
              <a:t>2</a:t>
            </a:r>
            <a:r>
              <a:rPr lang="en-US" altLang="zh-CN" dirty="0" smtClean="0"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latin typeface="Times New Roman"/>
                <a:cs typeface="Times New Roman"/>
              </a:rPr>
              <a:t>    </a:t>
            </a:r>
            <a:r>
              <a:rPr lang="en-US" altLang="zh-CN" dirty="0" smtClean="0">
                <a:latin typeface="Times New Roman"/>
                <a:cs typeface="Times New Roman"/>
              </a:rPr>
              <a:t>Introduction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about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x-none" altLang="zh-CN" dirty="0" smtClean="0">
                <a:latin typeface="Times New Roman"/>
                <a:cs typeface="Times New Roman"/>
              </a:rPr>
              <a:t>the alignment algorithm</a:t>
            </a:r>
            <a:endParaRPr lang="en-US" altLang="zh-CN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976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8"/>
            <a:ext cx="8229600" cy="1143000"/>
          </a:xfrm>
        </p:spPr>
        <p:txBody>
          <a:bodyPr>
            <a:normAutofit/>
          </a:bodyPr>
          <a:lstStyle/>
          <a:p>
            <a:r>
              <a:rPr lang="x-none" sz="3200" dirty="0" smtClean="0">
                <a:latin typeface="Times New Roman"/>
                <a:cs typeface="Times New Roman"/>
              </a:rPr>
              <a:t>Two major types of alignment alogrithms: global and local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33457" y="6605828"/>
            <a:ext cx="3610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http://</a:t>
            </a:r>
            <a:r>
              <a:rPr lang="en-US" sz="1000" dirty="0" err="1">
                <a:latin typeface="Times New Roman"/>
                <a:cs typeface="Times New Roman"/>
              </a:rPr>
              <a:t>www.pitt.edu</a:t>
            </a:r>
            <a:r>
              <a:rPr lang="en-US" sz="1000" dirty="0">
                <a:latin typeface="Times New Roman"/>
                <a:cs typeface="Times New Roman"/>
              </a:rPr>
              <a:t>/~mcs2/teaching/</a:t>
            </a:r>
            <a:r>
              <a:rPr lang="en-US" sz="1000" dirty="0" err="1">
                <a:latin typeface="Times New Roman"/>
                <a:cs typeface="Times New Roman"/>
              </a:rPr>
              <a:t>biocomp</a:t>
            </a:r>
            <a:r>
              <a:rPr lang="en-US" sz="1000" dirty="0">
                <a:latin typeface="Times New Roman"/>
                <a:cs typeface="Times New Roman"/>
              </a:rPr>
              <a:t>/tutorials/</a:t>
            </a:r>
            <a:r>
              <a:rPr lang="en-US" sz="1000" dirty="0" err="1">
                <a:latin typeface="Times New Roman"/>
                <a:cs typeface="Times New Roman"/>
              </a:rPr>
              <a:t>global.html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globalvsLoca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3"/>
          <a:stretch/>
        </p:blipFill>
        <p:spPr>
          <a:xfrm>
            <a:off x="-1" y="1269930"/>
            <a:ext cx="9144000" cy="4995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1662" y="3658608"/>
            <a:ext cx="8761307" cy="247938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5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6908"/>
            <a:ext cx="9143999" cy="86994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O</a:t>
            </a:r>
            <a:r>
              <a:rPr lang="x-none" sz="3200" dirty="0" smtClean="0">
                <a:latin typeface="Times New Roman"/>
                <a:cs typeface="Times New Roman"/>
              </a:rPr>
              <a:t>ptimal local alignment alogrithms: Smith-Waterman 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7810" y="6611779"/>
            <a:ext cx="30161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Bioinformatics and Functional genomics, 3</a:t>
            </a:r>
            <a:r>
              <a:rPr lang="en-US" sz="1000" baseline="30000" dirty="0" smtClean="0">
                <a:latin typeface="Times New Roman"/>
                <a:cs typeface="Times New Roman"/>
              </a:rPr>
              <a:t>rd</a:t>
            </a:r>
            <a:r>
              <a:rPr lang="en-US" sz="1000" dirty="0" smtClean="0">
                <a:latin typeface="Times New Roman"/>
                <a:cs typeface="Times New Roman"/>
              </a:rPr>
              <a:t>, page 102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mithWaterma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 b="15679"/>
          <a:stretch/>
        </p:blipFill>
        <p:spPr>
          <a:xfrm rot="16200000">
            <a:off x="101254" y="1340974"/>
            <a:ext cx="5603164" cy="479256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910967"/>
              </p:ext>
            </p:extLst>
          </p:nvPr>
        </p:nvGraphicFramePr>
        <p:xfrm>
          <a:off x="5613618" y="1291173"/>
          <a:ext cx="3223282" cy="18080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1641"/>
                <a:gridCol w="1611641"/>
              </a:tblGrid>
              <a:tr h="452015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Times New Roman"/>
                          <a:cs typeface="Times New Roman"/>
                        </a:rPr>
                        <a:t>Type</a:t>
                      </a:r>
                      <a:endParaRPr lang="en-US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Times New Roman"/>
                          <a:cs typeface="Times New Roman"/>
                        </a:rPr>
                        <a:t>Score</a:t>
                      </a:r>
                      <a:endParaRPr lang="en-US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452015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 New Roman"/>
                          <a:cs typeface="Times New Roman"/>
                        </a:rPr>
                        <a:t>Match</a:t>
                      </a:r>
                      <a:endParaRPr lang="en-US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452015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 New Roman"/>
                          <a:cs typeface="Times New Roman"/>
                        </a:rPr>
                        <a:t>Mismatch</a:t>
                      </a:r>
                      <a:endParaRPr lang="en-US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 New Roman"/>
                          <a:cs typeface="Times New Roman"/>
                        </a:rPr>
                        <a:t>-0.33</a:t>
                      </a:r>
                      <a:endParaRPr lang="en-US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452015"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 New Roman"/>
                          <a:cs typeface="Times New Roman"/>
                        </a:rPr>
                        <a:t>Gap</a:t>
                      </a:r>
                      <a:endParaRPr lang="en-US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lang="zh-CN" altLang="en-US" b="1" dirty="0" smtClean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altLang="zh-CN" b="1" dirty="0" smtClean="0">
                          <a:latin typeface="Times New Roman"/>
                          <a:cs typeface="Times New Roman"/>
                        </a:rPr>
                        <a:t>1+k/3)</a:t>
                      </a:r>
                      <a:endParaRPr lang="en-US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Smith-Waterman-Algorithm-Scoring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22" y="3560339"/>
            <a:ext cx="2761161" cy="22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6908"/>
            <a:ext cx="9143999" cy="1143000"/>
          </a:xfrm>
        </p:spPr>
        <p:txBody>
          <a:bodyPr>
            <a:normAutofit/>
          </a:bodyPr>
          <a:lstStyle/>
          <a:p>
            <a:r>
              <a:rPr lang="x-none" sz="3200" dirty="0" smtClean="0">
                <a:latin typeface="Times New Roman"/>
                <a:cs typeface="Times New Roman"/>
              </a:rPr>
              <a:t>Heuristic (do not gaurantee optimal) local alignment alogrithms: BLAST 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757987"/>
            <a:ext cx="8377881" cy="280704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Key difference: Divides query sequence into short words, and initially only looks for (</a:t>
            </a:r>
            <a:r>
              <a:rPr lang="en-US" dirty="0" smtClean="0">
                <a:latin typeface="Times New Roman"/>
                <a:cs typeface="Times New Roman"/>
              </a:rPr>
              <a:t>exact for nucleotides) </a:t>
            </a:r>
            <a:r>
              <a:rPr lang="en-US" dirty="0">
                <a:latin typeface="Times New Roman"/>
                <a:cs typeface="Times New Roman"/>
              </a:rPr>
              <a:t>matches of these words, then tries extending alignment.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920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734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A</a:t>
            </a:r>
            <a:r>
              <a:rPr lang="x-none" sz="3200" dirty="0" smtClean="0">
                <a:latin typeface="Times New Roman"/>
                <a:cs typeface="Times New Roman"/>
              </a:rPr>
              <a:t>lgorithm overview of BLASTp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8" name="Picture 7" descr="blastP_flow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5" b="2894"/>
          <a:stretch/>
        </p:blipFill>
        <p:spPr>
          <a:xfrm>
            <a:off x="1797563" y="672210"/>
            <a:ext cx="5143500" cy="61757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27812" y="6601780"/>
            <a:ext cx="30161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Bioinformatics and Functional genomics, 3</a:t>
            </a:r>
            <a:r>
              <a:rPr lang="en-US" sz="1000" baseline="30000" dirty="0" smtClean="0">
                <a:latin typeface="Times New Roman"/>
                <a:cs typeface="Times New Roman"/>
              </a:rPr>
              <a:t>rd</a:t>
            </a:r>
            <a:r>
              <a:rPr lang="en-US" sz="1000" dirty="0" smtClean="0">
                <a:latin typeface="Times New Roman"/>
                <a:cs typeface="Times New Roman"/>
              </a:rPr>
              <a:t>, page 139</a:t>
            </a:r>
            <a:endParaRPr lang="en-US"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194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4 at 10.59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1" y="680321"/>
            <a:ext cx="8232954" cy="586876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734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W</a:t>
            </a:r>
            <a:r>
              <a:rPr lang="x-none" sz="3200" dirty="0" smtClean="0">
                <a:latin typeface="Times New Roman"/>
                <a:cs typeface="Times New Roman"/>
              </a:rPr>
              <a:t>hy the w, T parameters are important?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7812" y="6601780"/>
            <a:ext cx="30161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Bioinformatics and Functional genomics, 3</a:t>
            </a:r>
            <a:r>
              <a:rPr lang="en-US" sz="1000" baseline="30000" dirty="0" smtClean="0">
                <a:latin typeface="Times New Roman"/>
                <a:cs typeface="Times New Roman"/>
              </a:rPr>
              <a:t>rd</a:t>
            </a:r>
            <a:r>
              <a:rPr lang="en-US" sz="1000" dirty="0" smtClean="0">
                <a:latin typeface="Times New Roman"/>
                <a:cs typeface="Times New Roman"/>
              </a:rPr>
              <a:t>, page 139</a:t>
            </a:r>
            <a:endParaRPr lang="en-US" sz="1000" dirty="0">
              <a:latin typeface="Times New Roman"/>
              <a:cs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74834" y="2812802"/>
            <a:ext cx="6871382" cy="1360815"/>
            <a:chOff x="1774834" y="2812802"/>
            <a:chExt cx="6871382" cy="1360815"/>
          </a:xfrm>
        </p:grpSpPr>
        <p:sp>
          <p:nvSpPr>
            <p:cNvPr id="7" name="Rectangle 6"/>
            <p:cNvSpPr/>
            <p:nvPr/>
          </p:nvSpPr>
          <p:spPr>
            <a:xfrm>
              <a:off x="1800996" y="2812802"/>
              <a:ext cx="6845220" cy="232545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774834" y="3941072"/>
              <a:ext cx="6845220" cy="232545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806843" y="4401515"/>
            <a:ext cx="6863436" cy="1382364"/>
            <a:chOff x="1806843" y="4401515"/>
            <a:chExt cx="6863436" cy="1382364"/>
          </a:xfrm>
        </p:grpSpPr>
        <p:sp>
          <p:nvSpPr>
            <p:cNvPr id="9" name="Rectangle 8"/>
            <p:cNvSpPr/>
            <p:nvPr/>
          </p:nvSpPr>
          <p:spPr>
            <a:xfrm>
              <a:off x="1806843" y="4401515"/>
              <a:ext cx="6863436" cy="225369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6843" y="5558510"/>
              <a:ext cx="6863436" cy="225369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37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73412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D</a:t>
            </a:r>
            <a:r>
              <a:rPr lang="x-none" sz="3200" dirty="0" smtClean="0">
                <a:latin typeface="Times New Roman"/>
                <a:cs typeface="Times New Roman"/>
              </a:rPr>
              <a:t>ifferent types of BLAST can answer different questions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2" name="Picture 1" descr="Blast_usa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4" b="7744"/>
          <a:stretch/>
        </p:blipFill>
        <p:spPr>
          <a:xfrm>
            <a:off x="1708417" y="776204"/>
            <a:ext cx="5247766" cy="5961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27812" y="6601780"/>
            <a:ext cx="30161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Bioinformatics and Functional genomics, 3</a:t>
            </a:r>
            <a:r>
              <a:rPr lang="en-US" sz="1000" baseline="30000" dirty="0" smtClean="0">
                <a:latin typeface="Times New Roman"/>
                <a:cs typeface="Times New Roman"/>
              </a:rPr>
              <a:t>rd</a:t>
            </a:r>
            <a:r>
              <a:rPr lang="en-US" sz="1000" dirty="0" smtClean="0">
                <a:latin typeface="Times New Roman"/>
                <a:cs typeface="Times New Roman"/>
              </a:rPr>
              <a:t>, page 145</a:t>
            </a:r>
            <a:endParaRPr lang="en-US"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484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3152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D</a:t>
            </a:r>
            <a:r>
              <a:rPr lang="x-none" sz="3200" b="1" dirty="0" smtClean="0">
                <a:latin typeface="Times New Roman"/>
                <a:cs typeface="Times New Roman"/>
              </a:rPr>
              <a:t>ifferent version of BLASTN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19 at 4.58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54"/>
            <a:ext cx="9144000" cy="5620011"/>
          </a:xfrm>
          <a:prstGeom prst="rect">
            <a:avLst/>
          </a:prstGeom>
        </p:spPr>
      </p:pic>
      <p:pic>
        <p:nvPicPr>
          <p:cNvPr id="6" name="Picture 5" descr="Screen Shot 2017-09-19 at 5.06.3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35"/>
          <a:stretch/>
        </p:blipFill>
        <p:spPr>
          <a:xfrm>
            <a:off x="3329459" y="807790"/>
            <a:ext cx="5814541" cy="60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7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24"/>
            <a:ext cx="8229600" cy="67902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DNA basic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703" y="660857"/>
            <a:ext cx="5099367" cy="5950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09730" y="6611779"/>
            <a:ext cx="30342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From Wikimedia Commons, the free media repository</a:t>
            </a:r>
          </a:p>
        </p:txBody>
      </p:sp>
      <p:pic>
        <p:nvPicPr>
          <p:cNvPr id="3" name="Picture 2" descr="th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24" y="2178281"/>
            <a:ext cx="1530162" cy="24622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85" y="6611779"/>
            <a:ext cx="25671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latin typeface="Times New Roman"/>
                <a:cs typeface="Times New Roman"/>
              </a:rPr>
              <a:t>Capra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et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al,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err="1" smtClean="0">
                <a:latin typeface="Times New Roman"/>
                <a:cs typeface="Times New Roman"/>
              </a:rPr>
              <a:t>Plos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Computational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Biology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altLang="zh-CN" sz="1000" dirty="0" smtClean="0">
                <a:latin typeface="Times New Roman"/>
                <a:cs typeface="Times New Roman"/>
              </a:rPr>
              <a:t>2010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4" name="Picture 3" descr="G-qua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9" y="703453"/>
            <a:ext cx="6901185" cy="40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0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3152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W</a:t>
            </a:r>
            <a:r>
              <a:rPr lang="x-none" sz="3200" b="1" dirty="0" smtClean="0">
                <a:latin typeface="Times New Roman"/>
                <a:cs typeface="Times New Roman"/>
              </a:rPr>
              <a:t>hich Blast to use?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19 at 4.58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5" r="63589"/>
          <a:stretch/>
        </p:blipFill>
        <p:spPr>
          <a:xfrm>
            <a:off x="0" y="3677605"/>
            <a:ext cx="3329459" cy="2969860"/>
          </a:xfrm>
          <a:prstGeom prst="rect">
            <a:avLst/>
          </a:prstGeom>
        </p:spPr>
      </p:pic>
      <p:pic>
        <p:nvPicPr>
          <p:cNvPr id="6" name="Picture 5" descr="Screen Shot 2017-09-19 at 5.06.3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02" r="26435"/>
          <a:stretch/>
        </p:blipFill>
        <p:spPr>
          <a:xfrm>
            <a:off x="3329459" y="3137242"/>
            <a:ext cx="5814541" cy="372075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878802"/>
            <a:ext cx="8377881" cy="280704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Gene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from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a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newly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sequences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species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(genome)</a:t>
            </a:r>
          </a:p>
          <a:p>
            <a:r>
              <a:rPr lang="en-US" altLang="zh-CN" sz="2400" dirty="0" smtClean="0">
                <a:latin typeface="Times New Roman"/>
                <a:cs typeface="Times New Roman"/>
              </a:rPr>
              <a:t>Run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Blast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on DNA no significant hits were found, run blast on Protein levels, correct results were found, many hits,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which parameter(s) should be tuned in here</a:t>
            </a:r>
            <a:r>
              <a:rPr lang="en-US" altLang="zh-CN" sz="2400" dirty="0" smtClean="0">
                <a:latin typeface="Times New Roman"/>
                <a:cs typeface="Times New Roman"/>
              </a:rPr>
              <a:t>?</a:t>
            </a:r>
            <a:endParaRPr lang="en-US" sz="2400" dirty="0" smtClean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20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82499"/>
            <a:ext cx="8229600" cy="631524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W</a:t>
            </a:r>
            <a:r>
              <a:rPr lang="x-none" sz="3200" b="1" dirty="0" smtClean="0">
                <a:latin typeface="Times New Roman"/>
                <a:cs typeface="Times New Roman"/>
              </a:rPr>
              <a:t>hat parameters to use if you want to find genome coordinate?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pic>
        <p:nvPicPr>
          <p:cNvPr id="7" name="Picture 6" descr="Screen Shot 2017-09-23 at 4.10.5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4" b="3347"/>
          <a:stretch/>
        </p:blipFill>
        <p:spPr>
          <a:xfrm>
            <a:off x="219221" y="915038"/>
            <a:ext cx="8734854" cy="59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7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3 at 4.22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5"/>
          <a:stretch/>
        </p:blipFill>
        <p:spPr>
          <a:xfrm>
            <a:off x="0" y="1322842"/>
            <a:ext cx="9144000" cy="1643955"/>
          </a:xfrm>
          <a:prstGeom prst="rect">
            <a:avLst/>
          </a:prstGeom>
        </p:spPr>
      </p:pic>
      <p:pic>
        <p:nvPicPr>
          <p:cNvPr id="5" name="Picture 4" descr="Screen Shot 2017-09-23 at 4.22.3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1"/>
          <a:stretch/>
        </p:blipFill>
        <p:spPr>
          <a:xfrm>
            <a:off x="0" y="3900500"/>
            <a:ext cx="9144000" cy="264757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6119" y="707269"/>
            <a:ext cx="8377881" cy="6155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Human </a:t>
            </a:r>
            <a:r>
              <a:rPr lang="en-US" dirty="0" err="1" smtClean="0">
                <a:latin typeface="Times New Roman"/>
                <a:cs typeface="Times New Roman"/>
              </a:rPr>
              <a:t>genome+transcripts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1026" y="3297976"/>
            <a:ext cx="8377881" cy="615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/>
                <a:cs typeface="Times New Roman"/>
              </a:rPr>
              <a:t>n</a:t>
            </a:r>
            <a:r>
              <a:rPr lang="en-US" dirty="0" smtClean="0">
                <a:latin typeface="Times New Roman"/>
                <a:cs typeface="Times New Roman"/>
              </a:rPr>
              <a:t>r 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72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3152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W</a:t>
            </a:r>
            <a:r>
              <a:rPr lang="x-none" sz="3200" b="1" dirty="0" smtClean="0">
                <a:latin typeface="Times New Roman"/>
                <a:cs typeface="Times New Roman"/>
              </a:rPr>
              <a:t>hat if you want to treak more parameters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pic>
        <p:nvPicPr>
          <p:cNvPr id="7" name="Picture 6" descr="Screen Shot 2017-09-23 at 3.55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1041"/>
          <a:stretch/>
        </p:blipFill>
        <p:spPr>
          <a:xfrm>
            <a:off x="823970" y="665202"/>
            <a:ext cx="7593058" cy="61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3152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Some rules of thumbs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96033" y="6611779"/>
            <a:ext cx="22479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Slides from Teresa </a:t>
            </a:r>
            <a:r>
              <a:rPr lang="en-US" sz="1000" dirty="0" err="1" smtClean="0">
                <a:latin typeface="Times New Roman"/>
                <a:cs typeface="Times New Roman"/>
              </a:rPr>
              <a:t>Przytycka</a:t>
            </a:r>
            <a:r>
              <a:rPr lang="en-US" sz="1000" dirty="0" smtClean="0">
                <a:latin typeface="Times New Roman"/>
                <a:cs typeface="Times New Roman"/>
              </a:rPr>
              <a:t>, PhD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3 at 5.3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815"/>
            <a:ext cx="9144000" cy="46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0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4957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Take home messages for this class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757987"/>
            <a:ext cx="8377881" cy="280704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1.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general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ideas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about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sequencing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technologies</a:t>
            </a:r>
          </a:p>
          <a:p>
            <a:r>
              <a:rPr lang="zh-CN" altLang="zh-CN" dirty="0" smtClean="0">
                <a:latin typeface="Times New Roman"/>
                <a:cs typeface="Times New Roman"/>
              </a:rPr>
              <a:t>2</a:t>
            </a:r>
            <a:r>
              <a:rPr lang="en-US" altLang="zh-CN" dirty="0" smtClean="0"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reference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genome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versions</a:t>
            </a:r>
          </a:p>
          <a:p>
            <a:r>
              <a:rPr lang="zh-CN" altLang="zh-CN" dirty="0" smtClean="0">
                <a:latin typeface="Times New Roman"/>
                <a:cs typeface="Times New Roman"/>
              </a:rPr>
              <a:t>3</a:t>
            </a:r>
            <a:r>
              <a:rPr lang="en-US" altLang="zh-CN" dirty="0" smtClean="0"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BLAST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algorithm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basics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498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4957"/>
          </a:xfrm>
        </p:spPr>
        <p:txBody>
          <a:bodyPr/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Backup slides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070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90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Experiments that demonstrate that DNA is genetic materials</a:t>
            </a:r>
            <a:endParaRPr lang="en-US" sz="3200" b="1" dirty="0"/>
          </a:p>
        </p:txBody>
      </p:sp>
      <p:pic>
        <p:nvPicPr>
          <p:cNvPr id="6" name="Picture 5" descr="avery_macleod_mccarty_experiment_01_yourgen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492"/>
            <a:ext cx="9144000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https://</a:t>
            </a:r>
            <a:r>
              <a:rPr lang="en-US" sz="1000" dirty="0" err="1">
                <a:latin typeface="Times New Roman"/>
                <a:cs typeface="Times New Roman"/>
              </a:rPr>
              <a:t>www.yourgenome.org</a:t>
            </a:r>
            <a:r>
              <a:rPr lang="en-US" sz="1000" dirty="0">
                <a:latin typeface="Times New Roman"/>
                <a:cs typeface="Times New Roman"/>
              </a:rPr>
              <a:t>/stories/revealing-</a:t>
            </a:r>
            <a:r>
              <a:rPr lang="en-US" sz="1000" dirty="0" err="1">
                <a:latin typeface="Times New Roman"/>
                <a:cs typeface="Times New Roman"/>
              </a:rPr>
              <a:t>dna</a:t>
            </a:r>
            <a:r>
              <a:rPr lang="en-US" sz="1000" dirty="0">
                <a:latin typeface="Times New Roman"/>
                <a:cs typeface="Times New Roman"/>
              </a:rPr>
              <a:t>-as-the-molecule-of-life</a:t>
            </a:r>
          </a:p>
        </p:txBody>
      </p:sp>
    </p:spTree>
    <p:extLst>
      <p:ext uri="{BB962C8B-B14F-4D97-AF65-F5344CB8AC3E}">
        <p14:creationId xmlns:p14="http://schemas.microsoft.com/office/powerpoint/2010/main" val="107822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3308" y="6908"/>
            <a:ext cx="7773773" cy="80314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Experiments that demonstrate that DNA is genetic materials</a:t>
            </a:r>
            <a:endParaRPr lang="en-US" sz="3200" b="1" dirty="0"/>
          </a:p>
        </p:txBody>
      </p:sp>
      <p:pic>
        <p:nvPicPr>
          <p:cNvPr id="2" name="Picture 1" descr="avery_macleod_mccarty_experiment_02_yourgen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24" y="810054"/>
            <a:ext cx="3871783" cy="59719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28054" y="6611779"/>
            <a:ext cx="40159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https://</a:t>
            </a:r>
            <a:r>
              <a:rPr lang="en-US" sz="1000" dirty="0" err="1">
                <a:latin typeface="Times New Roman"/>
                <a:cs typeface="Times New Roman"/>
              </a:rPr>
              <a:t>www.yourgenome.org</a:t>
            </a:r>
            <a:r>
              <a:rPr lang="en-US" sz="1000" dirty="0">
                <a:latin typeface="Times New Roman"/>
                <a:cs typeface="Times New Roman"/>
              </a:rPr>
              <a:t>/stories/revealing-</a:t>
            </a:r>
            <a:r>
              <a:rPr lang="en-US" sz="1000" dirty="0" err="1">
                <a:latin typeface="Times New Roman"/>
                <a:cs typeface="Times New Roman"/>
              </a:rPr>
              <a:t>dna</a:t>
            </a:r>
            <a:r>
              <a:rPr lang="en-US" sz="1000" dirty="0">
                <a:latin typeface="Times New Roman"/>
                <a:cs typeface="Times New Roman"/>
              </a:rPr>
              <a:t>-as-the-molecule-of-life</a:t>
            </a:r>
          </a:p>
        </p:txBody>
      </p:sp>
    </p:spTree>
    <p:extLst>
      <p:ext uri="{BB962C8B-B14F-4D97-AF65-F5344CB8AC3E}">
        <p14:creationId xmlns:p14="http://schemas.microsoft.com/office/powerpoint/2010/main" val="166466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3308" y="6908"/>
            <a:ext cx="7773773" cy="80314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Nucleotide Scoring matrix</a:t>
            </a:r>
            <a:endParaRPr lang="en-US" sz="3200" b="1" dirty="0"/>
          </a:p>
        </p:txBody>
      </p:sp>
      <p:pic>
        <p:nvPicPr>
          <p:cNvPr id="3" name="Picture 2" descr="Screen Shot 2017-09-23 at 3.52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3"/>
          <a:stretch/>
        </p:blipFill>
        <p:spPr>
          <a:xfrm>
            <a:off x="553307" y="1096069"/>
            <a:ext cx="8303053" cy="54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5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9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Traditional method to sequence DNA: Sanger Sequencing</a:t>
            </a:r>
            <a:endParaRPr lang="en-US" sz="3200" b="1" dirty="0"/>
          </a:p>
        </p:txBody>
      </p:sp>
      <p:pic>
        <p:nvPicPr>
          <p:cNvPr id="5" name="Picture 4" descr="1200px-Sanger-sequencing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6392"/>
            <a:ext cx="8472068" cy="58316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22232" y="6611779"/>
            <a:ext cx="921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From</a:t>
            </a:r>
            <a:r>
              <a:rPr lang="zh-CN" altLang="en-US" sz="1000" dirty="0" smtClean="0">
                <a:latin typeface="Times New Roman"/>
                <a:cs typeface="Times New Roman"/>
              </a:rPr>
              <a:t> </a:t>
            </a:r>
            <a:r>
              <a:rPr lang="en-US" sz="1000" dirty="0" smtClean="0">
                <a:latin typeface="Times New Roman"/>
                <a:cs typeface="Times New Roman"/>
              </a:rPr>
              <a:t>wiki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8" name="Picture 7" descr="220px-Frederick_Sang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76" y="1902630"/>
            <a:ext cx="2325036" cy="308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9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724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Human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genome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and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its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versions</a:t>
            </a:r>
            <a:endParaRPr lang="en-US" sz="3200" b="1" dirty="0"/>
          </a:p>
        </p:txBody>
      </p:sp>
      <p:pic>
        <p:nvPicPr>
          <p:cNvPr id="5" name="Picture 4" descr="human-genome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1" y="1554898"/>
            <a:ext cx="4943843" cy="3924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1" y="6611779"/>
            <a:ext cx="8686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http://</a:t>
            </a:r>
            <a:r>
              <a:rPr lang="en-US" sz="1000" dirty="0" err="1">
                <a:latin typeface="Times New Roman"/>
                <a:cs typeface="Times New Roman"/>
              </a:rPr>
              <a:t>www.ddw-online.com</a:t>
            </a:r>
            <a:r>
              <a:rPr lang="en-US" sz="1000" dirty="0">
                <a:latin typeface="Times New Roman"/>
                <a:cs typeface="Times New Roman"/>
              </a:rPr>
              <a:t>/enabling-technologies/p149526-editing-the-human-genome:-role-in-functional-genomics-and-translational-medicine-summer-12.html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51951"/>
              </p:ext>
            </p:extLst>
          </p:nvPr>
        </p:nvGraphicFramePr>
        <p:xfrm>
          <a:off x="5535650" y="1595604"/>
          <a:ext cx="3370236" cy="234468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23412"/>
                <a:gridCol w="1123412"/>
                <a:gridCol w="1123412"/>
              </a:tblGrid>
              <a:tr h="505376">
                <a:tc>
                  <a:txBody>
                    <a:bodyPr/>
                    <a:lstStyle/>
                    <a:p>
                      <a:r>
                        <a:rPr lang="en-US" dirty="0" smtClean="0"/>
                        <a:t>Versions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UCSC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Ensembl</a:t>
                      </a:r>
                      <a:endParaRPr lang="en-US" dirty="0"/>
                    </a:p>
                  </a:txBody>
                  <a:tcPr/>
                </a:tc>
              </a:tr>
              <a:tr h="4598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dirty="0" smtClean="0"/>
                        <a:t>…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dirty="0" smtClean="0"/>
                        <a:t>…</a:t>
                      </a:r>
                      <a:endParaRPr lang="en-US" dirty="0" smtClean="0"/>
                    </a:p>
                  </a:txBody>
                  <a:tcPr/>
                </a:tc>
              </a:tr>
              <a:tr h="45982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Hg</a:t>
                      </a:r>
                      <a:r>
                        <a:rPr lang="en-US" altLang="zh-CN" dirty="0" smtClean="0"/>
                        <a:t>18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GRCh3</a:t>
                      </a:r>
                      <a:r>
                        <a:rPr lang="zh-CN" altLang="zh-CN" dirty="0" smtClean="0"/>
                        <a:t>6</a:t>
                      </a:r>
                      <a:endParaRPr lang="en-US" dirty="0" smtClean="0"/>
                    </a:p>
                  </a:txBody>
                  <a:tcPr/>
                </a:tc>
              </a:tr>
              <a:tr h="45982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hg</a:t>
                      </a:r>
                      <a:r>
                        <a:rPr lang="en-US" altLang="zh-CN" dirty="0" smtClean="0"/>
                        <a:t>19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GRCh3</a:t>
                      </a:r>
                      <a:r>
                        <a:rPr lang="en-US" altLang="zh-CN" dirty="0" smtClean="0"/>
                        <a:t>7</a:t>
                      </a:r>
                      <a:endParaRPr lang="en-US" dirty="0" smtClean="0"/>
                    </a:p>
                  </a:txBody>
                  <a:tcPr/>
                </a:tc>
              </a:tr>
              <a:tr h="45982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Hg</a:t>
                      </a:r>
                      <a:r>
                        <a:rPr lang="en-US" altLang="zh-CN" dirty="0" smtClean="0"/>
                        <a:t>38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GRCh38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371439" y="4758542"/>
            <a:ext cx="3726784" cy="1284830"/>
            <a:chOff x="5371439" y="4758542"/>
            <a:chExt cx="3726784" cy="1284830"/>
          </a:xfrm>
        </p:grpSpPr>
        <p:pic>
          <p:nvPicPr>
            <p:cNvPr id="2" name="Picture 1" descr="humanGenomeBook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439" y="4758542"/>
              <a:ext cx="1385024" cy="908360"/>
            </a:xfrm>
            <a:prstGeom prst="rect">
              <a:avLst/>
            </a:prstGeom>
          </p:spPr>
        </p:pic>
        <p:pic>
          <p:nvPicPr>
            <p:cNvPr id="8" name="Picture 7" descr="humanGenomeBook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199" y="4758542"/>
              <a:ext cx="1385024" cy="90836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739658" y="4917411"/>
              <a:ext cx="648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hg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18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30346" y="4913901"/>
              <a:ext cx="648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hg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19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6836960" y="5026666"/>
              <a:ext cx="795744" cy="260077"/>
            </a:xfrm>
            <a:prstGeom prst="rightArrow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20090" y="5212375"/>
              <a:ext cx="133263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Correct</a:t>
              </a:r>
              <a:r>
                <a:rPr lang="zh-CN" altLang="en-US" sz="2400" dirty="0" smtClean="0">
                  <a:latin typeface="Times New Roman"/>
                  <a:cs typeface="Times New Roman"/>
                </a:rPr>
                <a:t> </a:t>
              </a:r>
              <a:r>
                <a:rPr lang="en-US" altLang="zh-CN" sz="2400" dirty="0" smtClean="0">
                  <a:latin typeface="Times New Roman"/>
                  <a:cs typeface="Times New Roman"/>
                </a:rPr>
                <a:t>Mistakes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55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724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sz="3200" b="1" smtClean="0">
                <a:latin typeface="Times New Roman"/>
                <a:cs typeface="Times New Roman"/>
              </a:rPr>
              <a:t>liftOver: a tool to update the reference</a:t>
            </a:r>
            <a:endParaRPr lang="en-US" sz="32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74693" y="1127543"/>
            <a:ext cx="3726784" cy="915498"/>
            <a:chOff x="5371439" y="4758542"/>
            <a:chExt cx="3726784" cy="915498"/>
          </a:xfrm>
        </p:grpSpPr>
        <p:pic>
          <p:nvPicPr>
            <p:cNvPr id="2" name="Picture 1" descr="humanGenomeBook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439" y="4758542"/>
              <a:ext cx="1385024" cy="908360"/>
            </a:xfrm>
            <a:prstGeom prst="rect">
              <a:avLst/>
            </a:prstGeom>
          </p:spPr>
        </p:pic>
        <p:pic>
          <p:nvPicPr>
            <p:cNvPr id="8" name="Picture 7" descr="humanGenomeBook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199" y="4758542"/>
              <a:ext cx="1385024" cy="90836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739658" y="4917411"/>
              <a:ext cx="648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hg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18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30346" y="4913901"/>
              <a:ext cx="648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hg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19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6836960" y="5026666"/>
              <a:ext cx="795744" cy="260077"/>
            </a:xfrm>
            <a:prstGeom prst="rightArrow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20090" y="5212375"/>
              <a:ext cx="13326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Times New Roman"/>
                  <a:cs typeface="Times New Roman"/>
                </a:rPr>
                <a:t>liftOver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868151" y="2226371"/>
            <a:ext cx="7507751" cy="1548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Times New Roman"/>
                <a:cs typeface="Times New Roman"/>
              </a:rPr>
              <a:t>Example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command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latin typeface="Times New Roman"/>
                <a:cs typeface="Times New Roman"/>
              </a:rPr>
              <a:t>line:</a:t>
            </a:r>
            <a:r>
              <a:rPr lang="zh-CN" altLang="en-US" sz="2400" dirty="0" smtClean="0">
                <a:latin typeface="Times New Roman"/>
                <a:cs typeface="Times New Roman"/>
              </a:rPr>
              <a:t> 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liftOver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input.bed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hg18ToHg19.over.chain.gz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output.bed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unlifted.bed</a:t>
            </a:r>
            <a:endParaRPr lang="en-US" sz="24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10749" y="3878457"/>
            <a:ext cx="7239000" cy="2715842"/>
            <a:chOff x="810749" y="3878457"/>
            <a:chExt cx="7239000" cy="2715842"/>
          </a:xfrm>
        </p:grpSpPr>
        <p:pic>
          <p:nvPicPr>
            <p:cNvPr id="5" name="Picture 4" descr="Screen Shot 2017-09-24 at 4.52.45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3" b="25708"/>
            <a:stretch/>
          </p:blipFill>
          <p:spPr>
            <a:xfrm>
              <a:off x="810749" y="4327058"/>
              <a:ext cx="7239000" cy="2267241"/>
            </a:xfrm>
            <a:prstGeom prst="rect">
              <a:avLst/>
            </a:prstGeom>
          </p:spPr>
        </p:pic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491497" y="3878457"/>
              <a:ext cx="1742959" cy="6205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smtClean="0">
                  <a:latin typeface="Times New Roman"/>
                  <a:cs typeface="Times New Roman"/>
                </a:rPr>
                <a:t>BED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91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724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Zero or one based coordinate system</a:t>
            </a:r>
            <a:endParaRPr lang="en-US" sz="3200" b="1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64578" y="5833694"/>
            <a:ext cx="9208578" cy="1048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latin typeface="Times New Roman"/>
                <a:cs typeface="Times New Roman"/>
              </a:rPr>
              <a:t>De</a:t>
            </a:r>
            <a:r>
              <a:rPr lang="en-US" altLang="zh-CN" sz="2200" dirty="0" smtClean="0">
                <a:latin typeface="Times New Roman"/>
                <a:cs typeface="Times New Roman"/>
              </a:rPr>
              <a:t>tailed</a:t>
            </a:r>
            <a:r>
              <a:rPr lang="zh-CN" altLang="en-US" sz="2200" dirty="0" smtClean="0">
                <a:latin typeface="Times New Roman"/>
                <a:cs typeface="Times New Roman"/>
              </a:rPr>
              <a:t> </a:t>
            </a:r>
            <a:r>
              <a:rPr lang="en-US" altLang="zh-CN" sz="2200" dirty="0" smtClean="0">
                <a:latin typeface="Times New Roman"/>
                <a:cs typeface="Times New Roman"/>
              </a:rPr>
              <a:t>descriptions:</a:t>
            </a:r>
          </a:p>
          <a:p>
            <a:pPr marL="0" indent="0">
              <a:buNone/>
            </a:pPr>
            <a:r>
              <a:rPr lang="en-US" altLang="zh-CN" sz="2200" dirty="0">
                <a:latin typeface="Times New Roman"/>
                <a:cs typeface="Times New Roman"/>
              </a:rPr>
              <a:t>https://</a:t>
            </a:r>
            <a:r>
              <a:rPr lang="en-US" altLang="zh-CN" sz="2200" dirty="0" err="1">
                <a:latin typeface="Times New Roman"/>
                <a:cs typeface="Times New Roman"/>
              </a:rPr>
              <a:t>arnaudceol.wordpress.com</a:t>
            </a:r>
            <a:r>
              <a:rPr lang="en-US" altLang="zh-CN" sz="2200" dirty="0">
                <a:latin typeface="Times New Roman"/>
                <a:cs typeface="Times New Roman"/>
              </a:rPr>
              <a:t>/2014/09/18/chromosome-coordinate-systems-0-based-1-based/</a:t>
            </a:r>
            <a:r>
              <a:rPr lang="zh-CN" altLang="en-US" sz="2200" dirty="0" smtClean="0">
                <a:latin typeface="Times New Roman"/>
                <a:cs typeface="Times New Roman"/>
              </a:rPr>
              <a:t> 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7-09-24 at 4.29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58" y="856305"/>
            <a:ext cx="6138803" cy="48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724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Some of the reference genomes available on the server</a:t>
            </a:r>
            <a:endParaRPr lang="en-US" sz="3200" b="1" dirty="0"/>
          </a:p>
        </p:txBody>
      </p:sp>
      <p:pic>
        <p:nvPicPr>
          <p:cNvPr id="2" name="Picture 1" descr="Screen Shot 2017-09-25 at 10.2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3021"/>
            <a:ext cx="9144000" cy="255313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6981549" y="4075693"/>
            <a:ext cx="631425" cy="172213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6981549" y="4400306"/>
            <a:ext cx="631425" cy="172213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6981549" y="4976061"/>
            <a:ext cx="631425" cy="172213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89439" y="16194"/>
            <a:ext cx="9233439" cy="724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How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genome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sequencing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can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help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solve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err="1">
                <a:latin typeface="Times New Roman"/>
                <a:cs typeface="Times New Roman"/>
              </a:rPr>
              <a:t>Mendelian</a:t>
            </a:r>
            <a:r>
              <a:rPr lang="en-US" altLang="zh-CN" sz="3200" b="1" dirty="0">
                <a:latin typeface="Times New Roman"/>
                <a:cs typeface="Times New Roman"/>
              </a:rPr>
              <a:t> disease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endParaRPr lang="en-US" sz="3200" b="1" dirty="0"/>
          </a:p>
        </p:txBody>
      </p:sp>
      <p:pic>
        <p:nvPicPr>
          <p:cNvPr id="13" name="Picture 12" descr="0011_1A_Molelkularis_diagnoszitka_en_boo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04" y="1154009"/>
            <a:ext cx="3800087" cy="53667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79832" y="6604816"/>
            <a:ext cx="58482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http://</a:t>
            </a:r>
            <a:r>
              <a:rPr lang="en-US" sz="1000" dirty="0" err="1">
                <a:latin typeface="Times New Roman"/>
                <a:cs typeface="Times New Roman"/>
              </a:rPr>
              <a:t>www.tankonyvtar.hu</a:t>
            </a:r>
            <a:r>
              <a:rPr lang="en-US" sz="1000" dirty="0">
                <a:latin typeface="Times New Roman"/>
                <a:cs typeface="Times New Roman"/>
              </a:rPr>
              <a:t>/</a:t>
            </a:r>
            <a:r>
              <a:rPr lang="en-US" sz="1000" dirty="0" err="1">
                <a:latin typeface="Times New Roman"/>
                <a:cs typeface="Times New Roman"/>
              </a:rPr>
              <a:t>hu</a:t>
            </a:r>
            <a:r>
              <a:rPr lang="en-US" sz="1000" dirty="0">
                <a:latin typeface="Times New Roman"/>
                <a:cs typeface="Times New Roman"/>
              </a:rPr>
              <a:t>/</a:t>
            </a:r>
            <a:r>
              <a:rPr lang="en-US" sz="1000" dirty="0" err="1">
                <a:latin typeface="Times New Roman"/>
                <a:cs typeface="Times New Roman"/>
              </a:rPr>
              <a:t>tartalom</a:t>
            </a:r>
            <a:r>
              <a:rPr lang="en-US" sz="1000" dirty="0">
                <a:latin typeface="Times New Roman"/>
                <a:cs typeface="Times New Roman"/>
              </a:rPr>
              <a:t>/tamop425/0011_1A_Molelkularis_diagnoszitka_en_book/ch08.html</a:t>
            </a:r>
          </a:p>
        </p:txBody>
      </p:sp>
    </p:spTree>
    <p:extLst>
      <p:ext uri="{BB962C8B-B14F-4D97-AF65-F5344CB8AC3E}">
        <p14:creationId xmlns:p14="http://schemas.microsoft.com/office/powerpoint/2010/main" val="100438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1183</Words>
  <Application>Microsoft Macintosh PowerPoint</Application>
  <PresentationFormat>On-screen Show (4:3)</PresentationFormat>
  <Paragraphs>146</Paragraphs>
  <Slides>39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Bioinformatics （生物信息学） BME1063.01 Lecture2 Class1  </vt:lpstr>
      <vt:lpstr>week2.class1</vt:lpstr>
      <vt:lpstr>DNA basic</vt:lpstr>
      <vt:lpstr>Traditional method to sequence DNA: Sanger Sequencing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 of Sanger sequencing: the cost</vt:lpstr>
      <vt:lpstr>Illumina sequencing technology</vt:lpstr>
      <vt:lpstr>Common sequencing output format: fastq</vt:lpstr>
      <vt:lpstr>Quality score encoding (ASCII code-33)</vt:lpstr>
      <vt:lpstr>Read length Limitation of Illumina technology</vt:lpstr>
      <vt:lpstr>PacBio sequencing technology: single molecular</vt:lpstr>
      <vt:lpstr>PacBio circular DNA template to allow multiple rounds of sequencing</vt:lpstr>
      <vt:lpstr>PacBio offers much longer read length</vt:lpstr>
      <vt:lpstr>PacBio detect modifications on native DNA</vt:lpstr>
      <vt:lpstr>Nanopore technology</vt:lpstr>
      <vt:lpstr>Comparison of multiple sequencing platforms</vt:lpstr>
      <vt:lpstr>week2.class1</vt:lpstr>
      <vt:lpstr>Two major types of alignment alogrithms: global and local</vt:lpstr>
      <vt:lpstr>Optimal local alignment alogrithms: Smith-Waterman </vt:lpstr>
      <vt:lpstr>Heuristic (do not gaurantee optimal) local alignment alogrithms: BLAST </vt:lpstr>
      <vt:lpstr>Algorithm overview of BLASTp</vt:lpstr>
      <vt:lpstr>Why the w, T parameters are important?</vt:lpstr>
      <vt:lpstr>Different types of BLAST can answer different questions</vt:lpstr>
      <vt:lpstr>Different version of BLASTN</vt:lpstr>
      <vt:lpstr>Which Blast to use?</vt:lpstr>
      <vt:lpstr>What parameters to use if you want to find genome coordinate?</vt:lpstr>
      <vt:lpstr>PowerPoint Presentation</vt:lpstr>
      <vt:lpstr>What if you want to treak more parameters</vt:lpstr>
      <vt:lpstr>Some rules of thumbs</vt:lpstr>
      <vt:lpstr>Take home messages for this class</vt:lpstr>
      <vt:lpstr>Backup slides</vt:lpstr>
      <vt:lpstr>Experiments that demonstrate that DNA is genetic materials</vt:lpstr>
      <vt:lpstr>Experiments that demonstrate that DNA is genetic materials</vt:lpstr>
      <vt:lpstr>Nucleotide Scoring matrix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</dc:title>
  <dc:creator>liye</dc:creator>
  <cp:lastModifiedBy>liye</cp:lastModifiedBy>
  <cp:revision>418</cp:revision>
  <dcterms:created xsi:type="dcterms:W3CDTF">2017-09-11T08:15:57Z</dcterms:created>
  <dcterms:modified xsi:type="dcterms:W3CDTF">2017-09-26T16:08:46Z</dcterms:modified>
</cp:coreProperties>
</file>